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media/image4.svg" ContentType="image/svg+xml"/>
  <Override PartName="/ppt/media/image6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409" r:id="rId3"/>
    <p:sldId id="441" r:id="rId4"/>
    <p:sldId id="413" r:id="rId6"/>
    <p:sldId id="420" r:id="rId7"/>
    <p:sldId id="433" r:id="rId8"/>
    <p:sldId id="434" r:id="rId9"/>
    <p:sldId id="435" r:id="rId10"/>
    <p:sldId id="436" r:id="rId11"/>
    <p:sldId id="451" r:id="rId12"/>
    <p:sldId id="450" r:id="rId13"/>
    <p:sldId id="449" r:id="rId14"/>
    <p:sldId id="410" r:id="rId15"/>
  </p:sldIdLst>
  <p:sldSz cx="12192000" cy="6858000"/>
  <p:notesSz cx="6858000" cy="9144000"/>
  <p:embeddedFontLst>
    <p:embeddedFont>
      <p:font typeface="微软雅黑" panose="020B0503020204020204" pitchFamily="34" charset="-122"/>
      <p:regular r:id="rId19"/>
    </p:embeddedFont>
    <p:embeddedFont>
      <p:font typeface="思源黑体 CN Normal" panose="020B0400000000000000" charset="-122"/>
      <p:regular r:id="rId20"/>
    </p:embeddedFont>
    <p:embeddedFont>
      <p:font typeface="思源黑体 CN ExtraLight" panose="020B0200000000000000" charset="-122"/>
      <p:bold r:id="rId21"/>
    </p:embeddedFont>
    <p:embeddedFont>
      <p:font typeface="Calibri" panose="020F0502020204030204" charset="0"/>
      <p:regular r:id="rId22"/>
      <p:bold r:id="rId23"/>
      <p:italic r:id="rId24"/>
      <p:boldItalic r:id="rId25"/>
    </p:embeddedFont>
  </p:embeddedFontLst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092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C608B"/>
    <a:srgbClr val="F8F8F8"/>
    <a:srgbClr val="BBD6EA"/>
    <a:srgbClr val="8AB9DA"/>
    <a:srgbClr val="6DA6D1"/>
    <a:srgbClr val="234B6D"/>
    <a:srgbClr val="6DBBAA"/>
    <a:srgbClr val="B2E4D1"/>
    <a:srgbClr val="7DD8CC"/>
    <a:srgbClr val="ABE4C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092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6" Type="http://schemas.openxmlformats.org/officeDocument/2006/relationships/tags" Target="tags/tag74.xml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svg>
</file>

<file path=ppt/media/image5.png>
</file>

<file path=ppt/media/image6.sv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30.xml"/><Relationship Id="rId4" Type="http://schemas.openxmlformats.org/officeDocument/2006/relationships/tags" Target="../tags/tag29.xml"/><Relationship Id="rId3" Type="http://schemas.openxmlformats.org/officeDocument/2006/relationships/tags" Target="../tags/tag28.xml"/><Relationship Id="rId2" Type="http://schemas.openxmlformats.org/officeDocument/2006/relationships/tags" Target="../tags/tag27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35.xml"/><Relationship Id="rId5" Type="http://schemas.openxmlformats.org/officeDocument/2006/relationships/tags" Target="../tags/tag34.xml"/><Relationship Id="rId4" Type="http://schemas.openxmlformats.org/officeDocument/2006/relationships/tags" Target="../tags/tag33.xml"/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12.xml"/><Relationship Id="rId4" Type="http://schemas.openxmlformats.org/officeDocument/2006/relationships/tags" Target="../tags/tag11.xml"/><Relationship Id="rId3" Type="http://schemas.openxmlformats.org/officeDocument/2006/relationships/tags" Target="../tags/tag10.xml"/><Relationship Id="rId2" Type="http://schemas.openxmlformats.org/officeDocument/2006/relationships/tags" Target="../tags/tag9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15.xml"/><Relationship Id="rId3" Type="http://schemas.openxmlformats.org/officeDocument/2006/relationships/tags" Target="../tags/tag14.xml"/><Relationship Id="rId2" Type="http://schemas.openxmlformats.org/officeDocument/2006/relationships/tags" Target="../tags/tag13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 userDrawn="1"/>
        </p:nvGrpSpPr>
        <p:grpSpPr>
          <a:xfrm>
            <a:off x="0" y="0"/>
            <a:ext cx="3996055" cy="3150870"/>
            <a:chOff x="0" y="0"/>
            <a:chExt cx="6293" cy="4962"/>
          </a:xfrm>
        </p:grpSpPr>
        <p:sp>
          <p:nvSpPr>
            <p:cNvPr id="23" name="直角三角形 22"/>
            <p:cNvSpPr/>
            <p:nvPr userDrawn="1"/>
          </p:nvSpPr>
          <p:spPr>
            <a:xfrm rot="5400000">
              <a:off x="764" y="649"/>
              <a:ext cx="3550" cy="5077"/>
            </a:xfrm>
            <a:prstGeom prst="rtTriangle">
              <a:avLst/>
            </a:prstGeom>
            <a:pattFill prst="ltHorz">
              <a:fgClr>
                <a:srgbClr val="2C608B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 userDrawn="1"/>
          </p:nvSpPr>
          <p:spPr>
            <a:xfrm rot="5400000">
              <a:off x="2181" y="-728"/>
              <a:ext cx="3385" cy="4841"/>
            </a:xfrm>
            <a:prstGeom prst="rtTriangle">
              <a:avLst/>
            </a:prstGeom>
            <a:solidFill>
              <a:srgbClr val="BBD6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 userDrawn="1"/>
          </p:nvSpPr>
          <p:spPr>
            <a:xfrm rot="5400000">
              <a:off x="828" y="-828"/>
              <a:ext cx="3849" cy="5505"/>
            </a:xfrm>
            <a:prstGeom prst="rtTriangle">
              <a:avLst/>
            </a:prstGeom>
            <a:solidFill>
              <a:srgbClr val="2C60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25" name="组合 24"/>
          <p:cNvGrpSpPr/>
          <p:nvPr userDrawn="1"/>
        </p:nvGrpSpPr>
        <p:grpSpPr>
          <a:xfrm flipH="1" flipV="1">
            <a:off x="9141583" y="5013674"/>
            <a:ext cx="3050417" cy="1855756"/>
            <a:chOff x="0" y="0"/>
            <a:chExt cx="7208" cy="4385"/>
          </a:xfrm>
        </p:grpSpPr>
        <p:sp>
          <p:nvSpPr>
            <p:cNvPr id="27" name="直角三角形 26"/>
            <p:cNvSpPr/>
            <p:nvPr userDrawn="1"/>
          </p:nvSpPr>
          <p:spPr>
            <a:xfrm rot="5400000">
              <a:off x="728" y="272"/>
              <a:ext cx="3385" cy="4841"/>
            </a:xfrm>
            <a:prstGeom prst="rtTriangle">
              <a:avLst/>
            </a:prstGeom>
            <a:pattFill prst="ltVert">
              <a:fgClr>
                <a:srgbClr val="2C608B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6" name="直角三角形 25"/>
            <p:cNvSpPr/>
            <p:nvPr userDrawn="1"/>
          </p:nvSpPr>
          <p:spPr>
            <a:xfrm rot="5400000">
              <a:off x="2894" y="-763"/>
              <a:ext cx="3550" cy="5077"/>
            </a:xfrm>
            <a:prstGeom prst="rtTriangle">
              <a:avLst/>
            </a:prstGeom>
            <a:solidFill>
              <a:srgbClr val="BBD6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8" name="直角三角形 27"/>
            <p:cNvSpPr/>
            <p:nvPr userDrawn="1"/>
          </p:nvSpPr>
          <p:spPr>
            <a:xfrm rot="5400000">
              <a:off x="828" y="-828"/>
              <a:ext cx="3849" cy="5505"/>
            </a:xfrm>
            <a:prstGeom prst="rtTriangle">
              <a:avLst/>
            </a:prstGeom>
            <a:solidFill>
              <a:srgbClr val="2C60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直角三角形 6"/>
          <p:cNvSpPr/>
          <p:nvPr userDrawn="1"/>
        </p:nvSpPr>
        <p:spPr>
          <a:xfrm rot="5400000" flipH="1">
            <a:off x="709930" y="2867660"/>
            <a:ext cx="3292475" cy="4711700"/>
          </a:xfrm>
          <a:prstGeom prst="rtTriangle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24" name="组合 23"/>
          <p:cNvGrpSpPr/>
          <p:nvPr userDrawn="1"/>
        </p:nvGrpSpPr>
        <p:grpSpPr>
          <a:xfrm>
            <a:off x="0" y="0"/>
            <a:ext cx="5837555" cy="4603115"/>
            <a:chOff x="0" y="0"/>
            <a:chExt cx="6293" cy="4962"/>
          </a:xfrm>
        </p:grpSpPr>
        <p:sp>
          <p:nvSpPr>
            <p:cNvPr id="23" name="直角三角形 22"/>
            <p:cNvSpPr/>
            <p:nvPr userDrawn="1"/>
          </p:nvSpPr>
          <p:spPr>
            <a:xfrm rot="5400000">
              <a:off x="764" y="649"/>
              <a:ext cx="3550" cy="5077"/>
            </a:xfrm>
            <a:prstGeom prst="rtTriangle">
              <a:avLst/>
            </a:prstGeom>
            <a:pattFill prst="ltHorz">
              <a:fgClr>
                <a:srgbClr val="2C608B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1" name="直角三角形 20"/>
            <p:cNvSpPr/>
            <p:nvPr userDrawn="1"/>
          </p:nvSpPr>
          <p:spPr>
            <a:xfrm rot="5400000">
              <a:off x="2181" y="-728"/>
              <a:ext cx="3385" cy="4841"/>
            </a:xfrm>
            <a:prstGeom prst="rtTriangle">
              <a:avLst/>
            </a:prstGeom>
            <a:solidFill>
              <a:srgbClr val="BBD6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0" name="直角三角形 19"/>
            <p:cNvSpPr/>
            <p:nvPr userDrawn="1"/>
          </p:nvSpPr>
          <p:spPr>
            <a:xfrm rot="5400000">
              <a:off x="828" y="-828"/>
              <a:ext cx="3849" cy="5505"/>
            </a:xfrm>
            <a:prstGeom prst="rtTriangle">
              <a:avLst/>
            </a:prstGeom>
            <a:solidFill>
              <a:srgbClr val="2C60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sp>
        <p:nvSpPr>
          <p:cNvPr id="28" name="直角三角形 27"/>
          <p:cNvSpPr/>
          <p:nvPr userDrawn="1"/>
        </p:nvSpPr>
        <p:spPr>
          <a:xfrm rot="5400000" flipH="1">
            <a:off x="537845" y="3841750"/>
            <a:ext cx="2490470" cy="3564890"/>
          </a:xfrm>
          <a:prstGeom prst="rtTriangle">
            <a:avLst/>
          </a:prstGeom>
          <a:solidFill>
            <a:srgbClr val="BB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组合 9"/>
          <p:cNvGrpSpPr/>
          <p:nvPr userDrawn="1"/>
        </p:nvGrpSpPr>
        <p:grpSpPr>
          <a:xfrm>
            <a:off x="0" y="0"/>
            <a:ext cx="1413510" cy="1115060"/>
            <a:chOff x="0" y="0"/>
            <a:chExt cx="6293" cy="4962"/>
          </a:xfrm>
        </p:grpSpPr>
        <p:sp>
          <p:nvSpPr>
            <p:cNvPr id="11" name="直角三角形 10"/>
            <p:cNvSpPr/>
            <p:nvPr userDrawn="1"/>
          </p:nvSpPr>
          <p:spPr>
            <a:xfrm rot="5400000">
              <a:off x="764" y="649"/>
              <a:ext cx="3550" cy="5077"/>
            </a:xfrm>
            <a:prstGeom prst="rtTriangle">
              <a:avLst/>
            </a:prstGeom>
            <a:pattFill prst="ltHorz">
              <a:fgClr>
                <a:srgbClr val="2C608B"/>
              </a:fgClr>
              <a:bgClr>
                <a:schemeClr val="bg1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直角三角形 11"/>
            <p:cNvSpPr/>
            <p:nvPr userDrawn="1"/>
          </p:nvSpPr>
          <p:spPr>
            <a:xfrm rot="5400000">
              <a:off x="2181" y="-728"/>
              <a:ext cx="3385" cy="4841"/>
            </a:xfrm>
            <a:prstGeom prst="rtTriangle">
              <a:avLst/>
            </a:prstGeom>
            <a:solidFill>
              <a:srgbClr val="BBD6E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直角三角形 12"/>
            <p:cNvSpPr/>
            <p:nvPr userDrawn="1"/>
          </p:nvSpPr>
          <p:spPr>
            <a:xfrm rot="5400000">
              <a:off x="828" y="-828"/>
              <a:ext cx="3849" cy="5505"/>
            </a:xfrm>
            <a:prstGeom prst="rtTriangle">
              <a:avLst/>
            </a:prstGeom>
            <a:solidFill>
              <a:srgbClr val="2C608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Font typeface="Arial" panose="020B0604020202020204" pitchFamily="34" charset="0"/>
              <a:buNone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2pPr>
            <a:lvl3pPr eaLnBrk="1" fontAlgn="auto" latinLnBrk="0" hangingPunct="1">
              <a:buFont typeface="Arial" panose="020B0604020202020204" pitchFamily="34" charset="0"/>
              <a:buChar char="●"/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>
          <a:xfrm>
            <a:off x="608400" y="608400"/>
            <a:ext cx="10969200" cy="705600"/>
          </a:xfrm>
        </p:spPr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>
          <a:xfrm>
            <a:off x="612000" y="6314400"/>
            <a:ext cx="2700000" cy="316800"/>
          </a:xfrm>
        </p:spPr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>
          <a:xfrm>
            <a:off x="4116000" y="6314400"/>
            <a:ext cx="3960000" cy="316800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>
          <a:xfrm>
            <a:off x="8877600" y="6314400"/>
            <a:ext cx="2700000" cy="316800"/>
          </a:xfrm>
        </p:spPr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tags" Target="../tags/tag36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custDataLst>
      <p:tags r:id="rId12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3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1.xml"/><Relationship Id="rId1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2.xml"/><Relationship Id="rId1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4.xml"/><Relationship Id="rId1" Type="http://schemas.openxmlformats.org/officeDocument/2006/relationships/tags" Target="../tags/tag38.xml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tags" Target="../tags/tag43.xml"/><Relationship Id="rId8" Type="http://schemas.openxmlformats.org/officeDocument/2006/relationships/tags" Target="../tags/tag42.xml"/><Relationship Id="rId7" Type="http://schemas.openxmlformats.org/officeDocument/2006/relationships/tags" Target="../tags/tag41.xml"/><Relationship Id="rId6" Type="http://schemas.openxmlformats.org/officeDocument/2006/relationships/image" Target="../media/image4.svg"/><Relationship Id="rId5" Type="http://schemas.openxmlformats.org/officeDocument/2006/relationships/image" Target="../media/image3.png"/><Relationship Id="rId4" Type="http://schemas.openxmlformats.org/officeDocument/2006/relationships/tags" Target="../tags/tag40.xml"/><Relationship Id="rId3" Type="http://schemas.openxmlformats.org/officeDocument/2006/relationships/tags" Target="../tags/tag39.xml"/><Relationship Id="rId2" Type="http://schemas.openxmlformats.org/officeDocument/2006/relationships/image" Target="../media/image2.jpeg"/><Relationship Id="rId14" Type="http://schemas.openxmlformats.org/officeDocument/2006/relationships/slideLayout" Target="../slideLayouts/slideLayout4.xml"/><Relationship Id="rId13" Type="http://schemas.openxmlformats.org/officeDocument/2006/relationships/tags" Target="../tags/tag45.xml"/><Relationship Id="rId12" Type="http://schemas.openxmlformats.org/officeDocument/2006/relationships/image" Target="../media/image6.svg"/><Relationship Id="rId11" Type="http://schemas.openxmlformats.org/officeDocument/2006/relationships/image" Target="../media/image5.png"/><Relationship Id="rId10" Type="http://schemas.openxmlformats.org/officeDocument/2006/relationships/tags" Target="../tags/tag44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9" Type="http://schemas.openxmlformats.org/officeDocument/2006/relationships/tags" Target="../tags/tag54.xml"/><Relationship Id="rId8" Type="http://schemas.openxmlformats.org/officeDocument/2006/relationships/tags" Target="../tags/tag53.xml"/><Relationship Id="rId7" Type="http://schemas.openxmlformats.org/officeDocument/2006/relationships/tags" Target="../tags/tag52.xml"/><Relationship Id="rId6" Type="http://schemas.openxmlformats.org/officeDocument/2006/relationships/tags" Target="../tags/tag51.xml"/><Relationship Id="rId5" Type="http://schemas.openxmlformats.org/officeDocument/2006/relationships/tags" Target="../tags/tag50.xml"/><Relationship Id="rId4" Type="http://schemas.openxmlformats.org/officeDocument/2006/relationships/tags" Target="../tags/tag49.xml"/><Relationship Id="rId3" Type="http://schemas.openxmlformats.org/officeDocument/2006/relationships/tags" Target="../tags/tag48.xml"/><Relationship Id="rId21" Type="http://schemas.openxmlformats.org/officeDocument/2006/relationships/slideLayout" Target="../slideLayouts/slideLayout4.xml"/><Relationship Id="rId20" Type="http://schemas.openxmlformats.org/officeDocument/2006/relationships/tags" Target="../tags/tag65.xml"/><Relationship Id="rId2" Type="http://schemas.openxmlformats.org/officeDocument/2006/relationships/tags" Target="../tags/tag47.xml"/><Relationship Id="rId19" Type="http://schemas.openxmlformats.org/officeDocument/2006/relationships/tags" Target="../tags/tag64.xml"/><Relationship Id="rId18" Type="http://schemas.openxmlformats.org/officeDocument/2006/relationships/tags" Target="../tags/tag63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tags" Target="../tags/tag56.xml"/><Relationship Id="rId10" Type="http://schemas.openxmlformats.org/officeDocument/2006/relationships/tags" Target="../tags/tag55.xml"/><Relationship Id="rId1" Type="http://schemas.openxmlformats.org/officeDocument/2006/relationships/tags" Target="../tags/tag4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6.xml"/><Relationship Id="rId1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7.xml"/><Relationship Id="rId1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tags" Target="../tags/tag68.xml"/><Relationship Id="rId1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4.xml"/><Relationship Id="rId4" Type="http://schemas.openxmlformats.org/officeDocument/2006/relationships/tags" Target="../tags/tag69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tags" Target="../tags/tag70.xml"/><Relationship Id="rId1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5116195" y="5020310"/>
            <a:ext cx="1948815" cy="336550"/>
          </a:xfrm>
          <a:prstGeom prst="roundRect">
            <a:avLst>
              <a:gd name="adj" fmla="val 50000"/>
            </a:avLst>
          </a:prstGeom>
          <a:noFill/>
          <a:ln w="15875">
            <a:solidFill>
              <a:srgbClr val="2C60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247640" y="5020310"/>
            <a:ext cx="1698625" cy="33718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zh-CN" altLang="en-US" sz="16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汇报人：</a:t>
            </a:r>
            <a:r>
              <a:rPr lang="zh-CN" altLang="en-US" sz="16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李俊辉        </a:t>
            </a:r>
            <a:endParaRPr lang="zh-CN" altLang="en-US" sz="160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476375" y="2292350"/>
            <a:ext cx="9719310" cy="14452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dist"/>
            <a:r>
              <a:rPr lang="zh-CN" altLang="en-US" sz="88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网上书店</a:t>
            </a:r>
            <a:r>
              <a:rPr lang="zh-CN" altLang="en-US" sz="88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管理系统</a:t>
            </a:r>
            <a:endParaRPr lang="zh-CN" altLang="en-US" sz="880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3490595" y="1592580"/>
            <a:ext cx="568325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</a:rPr>
              <a:t>Online Bookstore Management System</a:t>
            </a:r>
            <a:endParaRPr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思源黑体旧字形 Light" panose="020B0300000000000000" charset="-128"/>
              <a:ea typeface="思源黑体旧字形 Light" panose="020B0300000000000000" charset="-128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428115" y="3756025"/>
            <a:ext cx="932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20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</a:rPr>
              <a:t>网上书店数据库系统设计与实现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</a:rPr>
              <a:t> 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</a:rPr>
              <a:t>数据库架构、功能模块、实现方案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Light" panose="020B0300000000000000" charset="-128"/>
              <a:ea typeface="思源黑体旧字形 Light" panose="020B0300000000000000" charset="-128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6339840" y="273685"/>
            <a:ext cx="501015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订单界面</a:t>
            </a:r>
            <a:endParaRPr lang="zh-CN" altLang="en-US" sz="4000"/>
          </a:p>
        </p:txBody>
      </p:sp>
      <p:pic>
        <p:nvPicPr>
          <p:cNvPr id="3" name="图片 2" descr="屏幕截图 2025-01-06 21201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134235" y="1444625"/>
            <a:ext cx="9394825" cy="467042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702935" y="267335"/>
            <a:ext cx="511810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000"/>
              <a:t>后台管理界面</a:t>
            </a:r>
            <a:endParaRPr lang="zh-CN" altLang="en-US" sz="4000"/>
          </a:p>
        </p:txBody>
      </p:sp>
      <p:pic>
        <p:nvPicPr>
          <p:cNvPr id="3" name="图片 2" descr="屏幕截图 2025-01-06 21214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013585" y="1573530"/>
            <a:ext cx="9568180" cy="44456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圆角矩形 6"/>
          <p:cNvSpPr/>
          <p:nvPr/>
        </p:nvSpPr>
        <p:spPr>
          <a:xfrm>
            <a:off x="5116195" y="5020310"/>
            <a:ext cx="1948815" cy="336550"/>
          </a:xfrm>
          <a:prstGeom prst="roundRect">
            <a:avLst>
              <a:gd name="adj" fmla="val 50000"/>
            </a:avLst>
          </a:prstGeom>
          <a:noFill/>
          <a:ln w="15875">
            <a:solidFill>
              <a:srgbClr val="2C60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5247640" y="5020310"/>
            <a:ext cx="1698625" cy="58356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ctr"/>
            <a:r>
              <a:rPr lang="zh-CN" altLang="en-US" sz="16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汇报人：</a:t>
            </a:r>
            <a:r>
              <a:rPr lang="zh-CN" altLang="en-US" sz="16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李俊辉</a:t>
            </a:r>
            <a:endParaRPr lang="zh-CN" altLang="en-US" sz="160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  <a:p>
            <a:pPr algn="ctr"/>
            <a:r>
              <a:rPr lang="zh-CN" altLang="en-US" sz="16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     </a:t>
            </a:r>
            <a:endParaRPr lang="zh-CN" altLang="en-US" sz="160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732915" y="2292350"/>
            <a:ext cx="8728710" cy="14452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p>
            <a:pPr algn="dist"/>
            <a:r>
              <a:rPr lang="zh-CN" altLang="en-US" sz="880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</a:rPr>
              <a:t>感谢观看</a:t>
            </a:r>
            <a:endParaRPr lang="zh-CN" altLang="en-US" sz="880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5" name="文本框 24"/>
          <p:cNvSpPr txBox="1"/>
          <p:nvPr/>
        </p:nvSpPr>
        <p:spPr>
          <a:xfrm>
            <a:off x="5247640" y="1581150"/>
            <a:ext cx="188468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dist"/>
            <a:r>
              <a:rPr lang="en-US" altLang="zh-CN" sz="24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</a:rPr>
              <a:t>Thanks</a:t>
            </a:r>
            <a:endParaRPr lang="en-US" altLang="zh-CN" sz="2400" dirty="0" smtClean="0">
              <a:solidFill>
                <a:schemeClr val="tx1">
                  <a:lumMod val="65000"/>
                  <a:lumOff val="35000"/>
                </a:schemeClr>
              </a:solidFill>
              <a:latin typeface="思源黑体旧字形 Light" panose="020B0300000000000000" charset="-128"/>
              <a:ea typeface="思源黑体旧字形 Light" panose="020B0300000000000000" charset="-128"/>
            </a:endParaRPr>
          </a:p>
        </p:txBody>
      </p:sp>
      <p:sp>
        <p:nvSpPr>
          <p:cNvPr id="9" name="文本框 8"/>
          <p:cNvSpPr txBox="1"/>
          <p:nvPr userDrawn="1"/>
        </p:nvSpPr>
        <p:spPr>
          <a:xfrm>
            <a:off x="1435100" y="3737610"/>
            <a:ext cx="9324975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>
              <a:lnSpc>
                <a:spcPct val="200000"/>
              </a:lnSpc>
            </a:pPr>
            <a:endParaRPr lang="en-US" altLang="zh-CN" sz="1200" dirty="0">
              <a:solidFill>
                <a:schemeClr val="tx1">
                  <a:lumMod val="75000"/>
                  <a:lumOff val="25000"/>
                </a:schemeClr>
              </a:solidFill>
              <a:latin typeface="思源黑体旧字形 Light" panose="020B0300000000000000" charset="-128"/>
              <a:ea typeface="思源黑体旧字形 Light" panose="020B0300000000000000" charset="-128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372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人员分工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949325" y="1534160"/>
            <a:ext cx="10299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穆文轩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2383155" y="1534160"/>
            <a:ext cx="904049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数据库设计与实现，包括</a:t>
            </a:r>
            <a:r>
              <a:rPr lang="zh-CN" altLang="en-US"/>
              <a:t>表表结构、字段及关系，创建必要的视图、存储过程和触发器。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后端功能开发：各</a:t>
            </a:r>
            <a:r>
              <a:rPr lang="zh-CN" altLang="en-US"/>
              <a:t>功能模块的逻辑</a:t>
            </a:r>
            <a:r>
              <a:rPr lang="zh-CN" altLang="en-US"/>
              <a:t>实现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009650" y="3060700"/>
            <a:ext cx="979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李俊辉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383155" y="3060700"/>
            <a:ext cx="876744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系统前端设计与开发，用户交互与界面优化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项目文档与展示：制作项目文档，准备</a:t>
            </a:r>
            <a:r>
              <a:rPr lang="zh-CN" altLang="en-US">
                <a:sym typeface="+mn-ea"/>
              </a:rPr>
              <a:t>演示</a:t>
            </a:r>
            <a:r>
              <a:rPr lang="en-US" altLang="zh-CN"/>
              <a:t>PPT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050290" y="4312285"/>
            <a:ext cx="1222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协作部分</a:t>
            </a:r>
            <a:endParaRPr lang="zh-CN" altLang="en-US"/>
          </a:p>
        </p:txBody>
      </p:sp>
      <p:sp>
        <p:nvSpPr>
          <p:cNvPr id="12" name="文本框 11"/>
          <p:cNvSpPr txBox="1"/>
          <p:nvPr/>
        </p:nvSpPr>
        <p:spPr>
          <a:xfrm>
            <a:off x="2383155" y="4392930"/>
            <a:ext cx="8980170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</a:t>
            </a:r>
            <a:r>
              <a:rPr lang="zh-CN" altLang="en-US"/>
              <a:t>系统整体设计：一起讨论系统架构，明确每个模块的职责与数据流动。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2.</a:t>
            </a:r>
            <a:r>
              <a:rPr lang="zh-CN" altLang="en-US"/>
              <a:t>中间层开发：两人协作，确保业务逻辑在中间层或数据库服务器端实现的合理性。</a:t>
            </a:r>
            <a:endParaRPr lang="zh-CN" altLang="en-US"/>
          </a:p>
          <a:p>
            <a:endParaRPr lang="zh-CN" altLang="en-US"/>
          </a:p>
          <a:p>
            <a:r>
              <a:rPr lang="en-US" altLang="zh-CN"/>
              <a:t>3.</a:t>
            </a:r>
            <a:r>
              <a:rPr lang="zh-CN" altLang="en-US"/>
              <a:t>测试与调优：联合测试前后端交互功能，优化系统性能与用户体验</a:t>
            </a:r>
            <a:endParaRPr lang="zh-CN" altLang="en-US"/>
          </a:p>
        </p:txBody>
      </p:sp>
    </p:spTree>
    <p:custDataLst>
      <p:tags r:id="rId1"/>
    </p:custData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78003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l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系统背景和</a:t>
            </a: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目标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System background and objectives.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pic>
        <p:nvPicPr>
          <p:cNvPr id="11" name="图片 10" descr="0 (35)"/>
          <p:cNvPicPr>
            <a:picLocks noChangeAspect="1"/>
          </p:cNvPicPr>
          <p:nvPr/>
        </p:nvPicPr>
        <p:blipFill>
          <a:blip r:embed="rId1">
            <a:clrChange>
              <a:clrFrom>
                <a:srgbClr val="000000">
                  <a:alpha val="0"/>
                </a:srgbClr>
              </a:clrFrom>
              <a:clrTo>
                <a:srgbClr val="000000">
                  <a:alpha val="0"/>
                  <a:alpha val="0"/>
                </a:srgbClr>
              </a:clrTo>
            </a:clrChange>
          </a:blip>
          <a:srcRect b="15033"/>
          <a:stretch>
            <a:fillRect/>
          </a:stretch>
        </p:blipFill>
        <p:spPr>
          <a:xfrm>
            <a:off x="-190500" y="1597660"/>
            <a:ext cx="6735445" cy="5260340"/>
          </a:xfrm>
          <a:prstGeom prst="rect">
            <a:avLst/>
          </a:prstGeom>
        </p:spPr>
      </p:pic>
      <p:pic>
        <p:nvPicPr>
          <p:cNvPr id="13" name="图片 12" descr="jhk-159022871657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865" y="2066290"/>
            <a:ext cx="4716145" cy="3145155"/>
          </a:xfrm>
          <a:prstGeom prst="rect">
            <a:avLst/>
          </a:prstGeom>
        </p:spPr>
      </p:pic>
      <p:sp>
        <p:nvSpPr>
          <p:cNvPr id="18" name="椭圆 17"/>
          <p:cNvSpPr/>
          <p:nvPr>
            <p:custDataLst>
              <p:tags r:id="rId3"/>
            </p:custDataLst>
          </p:nvPr>
        </p:nvSpPr>
        <p:spPr>
          <a:xfrm>
            <a:off x="7214235" y="2066290"/>
            <a:ext cx="583565" cy="583565"/>
          </a:xfrm>
          <a:prstGeom prst="ellipse">
            <a:avLst/>
          </a:prstGeom>
          <a:solidFill>
            <a:srgbClr val="BBD6EA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2" name="图片 31" descr="21541535"/>
          <p:cNvPicPr>
            <a:picLocks noChangeAspect="1"/>
          </p:cNvPicPr>
          <p:nvPr>
            <p:custDataLst>
              <p:tags r:id="rId4"/>
            </p:custDataLst>
          </p:nvPr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7333615" y="2185670"/>
            <a:ext cx="344805" cy="344805"/>
          </a:xfrm>
          <a:prstGeom prst="rect">
            <a:avLst/>
          </a:prstGeom>
        </p:spPr>
      </p:pic>
      <p:sp>
        <p:nvSpPr>
          <p:cNvPr id="19" name="文本框 18"/>
          <p:cNvSpPr txBox="1"/>
          <p:nvPr userDrawn="1">
            <p:custDataLst>
              <p:tags r:id="rId7"/>
            </p:custDataLst>
          </p:nvPr>
        </p:nvSpPr>
        <p:spPr>
          <a:xfrm>
            <a:off x="8021955" y="2185670"/>
            <a:ext cx="3354705" cy="3025775"/>
          </a:xfrm>
          <a:prstGeom prst="rect">
            <a:avLst/>
          </a:prstGeom>
          <a:noFill/>
        </p:spPr>
        <p:txBody>
          <a:bodyPr vert="horz" wrap="square" rtlCol="0">
            <a:noAutofit/>
          </a:bodyPr>
          <a:p>
            <a:pPr algn="l">
              <a:lnSpc>
                <a:spcPct val="20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提供一个高效、灵活的数据库系统，支持书店内部业务（如库存、采购、发货）和顾客的网上购物需求。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  <a:p>
            <a:pPr algn="l">
              <a:lnSpc>
                <a:spcPct val="20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通过数据库管理书籍、客户、订单、供应商等信息，优化业务流程。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0" name="文本框"/>
          <p:cNvSpPr txBox="1"/>
          <p:nvPr>
            <p:custDataLst>
              <p:tags r:id="rId8"/>
            </p:custDataLst>
          </p:nvPr>
        </p:nvSpPr>
        <p:spPr>
          <a:xfrm>
            <a:off x="8021955" y="1786890"/>
            <a:ext cx="16871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l">
              <a:buNone/>
            </a:pPr>
            <a:r>
              <a:rPr lang="zh-CN" altLang="en-US" sz="2000" dirty="0">
                <a:solidFill>
                  <a:srgbClr val="2C608B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背景和</a:t>
            </a:r>
            <a:r>
              <a:rPr lang="zh-CN" altLang="en-US" sz="2000" dirty="0">
                <a:solidFill>
                  <a:srgbClr val="2C608B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目标</a:t>
            </a:r>
            <a:endParaRPr lang="zh-CN" altLang="en-US" sz="2000" dirty="0">
              <a:solidFill>
                <a:srgbClr val="2C608B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8" name="椭圆 27"/>
          <p:cNvSpPr/>
          <p:nvPr>
            <p:custDataLst>
              <p:tags r:id="rId9"/>
            </p:custDataLst>
          </p:nvPr>
        </p:nvSpPr>
        <p:spPr>
          <a:xfrm>
            <a:off x="7214235" y="2066290"/>
            <a:ext cx="583565" cy="583565"/>
          </a:xfrm>
          <a:prstGeom prst="ellipse">
            <a:avLst/>
          </a:prstGeom>
          <a:solidFill>
            <a:srgbClr val="2C608B"/>
          </a:solidFill>
          <a:ln>
            <a:solidFill>
              <a:srgbClr val="2C608B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31" name="图片 30" descr="21541560"/>
          <p:cNvPicPr>
            <a:picLocks noChangeAspect="1"/>
          </p:cNvPicPr>
          <p:nvPr>
            <p:custDataLst>
              <p:tags r:id="rId10"/>
            </p:custDataLst>
          </p:nvPr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7355205" y="2205355"/>
            <a:ext cx="325120" cy="325120"/>
          </a:xfrm>
          <a:prstGeom prst="rect">
            <a:avLst/>
          </a:prstGeom>
        </p:spPr>
      </p:pic>
    </p:spTree>
    <p:custDataLst>
      <p:tags r:id="rId1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372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系统功能概述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Overview of System Functions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sp>
        <p:nvSpPr>
          <p:cNvPr id="3" name="椭圆 2"/>
          <p:cNvSpPr/>
          <p:nvPr>
            <p:custDataLst>
              <p:tags r:id="rId1"/>
            </p:custDataLst>
          </p:nvPr>
        </p:nvSpPr>
        <p:spPr>
          <a:xfrm>
            <a:off x="4516755" y="1153795"/>
            <a:ext cx="1678940" cy="1678940"/>
          </a:xfrm>
          <a:prstGeom prst="ellipse">
            <a:avLst/>
          </a:prstGeom>
          <a:solidFill>
            <a:srgbClr val="BB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椭圆 8"/>
          <p:cNvSpPr/>
          <p:nvPr>
            <p:custDataLst>
              <p:tags r:id="rId2"/>
            </p:custDataLst>
          </p:nvPr>
        </p:nvSpPr>
        <p:spPr>
          <a:xfrm>
            <a:off x="6025515" y="1153795"/>
            <a:ext cx="1678940" cy="1678940"/>
          </a:xfrm>
          <a:prstGeom prst="ellipse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椭圆 9"/>
          <p:cNvSpPr/>
          <p:nvPr>
            <p:custDataLst>
              <p:tags r:id="rId3"/>
            </p:custDataLst>
          </p:nvPr>
        </p:nvSpPr>
        <p:spPr>
          <a:xfrm>
            <a:off x="6025515" y="3569970"/>
            <a:ext cx="1678940" cy="1678940"/>
          </a:xfrm>
          <a:prstGeom prst="ellipse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椭圆 10"/>
          <p:cNvSpPr/>
          <p:nvPr>
            <p:custDataLst>
              <p:tags r:id="rId4"/>
            </p:custDataLst>
          </p:nvPr>
        </p:nvSpPr>
        <p:spPr>
          <a:xfrm>
            <a:off x="4516755" y="3569970"/>
            <a:ext cx="1678940" cy="1678940"/>
          </a:xfrm>
          <a:prstGeom prst="ellipse">
            <a:avLst/>
          </a:prstGeom>
          <a:solidFill>
            <a:srgbClr val="BB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 userDrawn="1">
            <p:custDataLst>
              <p:tags r:id="rId5"/>
            </p:custDataLst>
          </p:nvPr>
        </p:nvSpPr>
        <p:spPr>
          <a:xfrm>
            <a:off x="7783195" y="1369060"/>
            <a:ext cx="3270885" cy="46037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l">
              <a:lnSpc>
                <a:spcPct val="200000"/>
              </a:lnSpc>
            </a:pP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缺书登记，生成订单，处理订单，发货</a:t>
            </a: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管理</a:t>
            </a:r>
            <a:endParaRPr 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12" name="文本框"/>
          <p:cNvSpPr txBox="1"/>
          <p:nvPr>
            <p:custDataLst>
              <p:tags r:id="rId6"/>
            </p:custDataLst>
          </p:nvPr>
        </p:nvSpPr>
        <p:spPr>
          <a:xfrm>
            <a:off x="6025515" y="1793875"/>
            <a:ext cx="16871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采购管理</a:t>
            </a:r>
            <a:endParaRPr lang="zh-CN" altLang="en-US" sz="2000" dirty="0">
              <a:solidFill>
                <a:schemeClr val="bg1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3" name="文本框"/>
          <p:cNvSpPr txBox="1"/>
          <p:nvPr>
            <p:custDataLst>
              <p:tags r:id="rId7"/>
            </p:custDataLst>
          </p:nvPr>
        </p:nvSpPr>
        <p:spPr>
          <a:xfrm>
            <a:off x="3695065" y="3171190"/>
            <a:ext cx="16871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en-US" altLang="zh-CN" sz="2000" dirty="0">
                <a:solidFill>
                  <a:schemeClr val="bg1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请添加标题</a:t>
            </a:r>
            <a:endParaRPr lang="en-US" altLang="zh-CN" sz="2000" dirty="0">
              <a:solidFill>
                <a:schemeClr val="bg1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4" name="文本框"/>
          <p:cNvSpPr txBox="1"/>
          <p:nvPr>
            <p:custDataLst>
              <p:tags r:id="rId8"/>
            </p:custDataLst>
          </p:nvPr>
        </p:nvSpPr>
        <p:spPr>
          <a:xfrm>
            <a:off x="4516755" y="4080510"/>
            <a:ext cx="1687195" cy="70675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rgbClr val="2C608B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网上浏览查询</a:t>
            </a:r>
            <a:endParaRPr lang="zh-CN" altLang="en-US" sz="2000" dirty="0">
              <a:solidFill>
                <a:srgbClr val="2C608B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5" name="文本框"/>
          <p:cNvSpPr txBox="1"/>
          <p:nvPr>
            <p:custDataLst>
              <p:tags r:id="rId9"/>
            </p:custDataLst>
          </p:nvPr>
        </p:nvSpPr>
        <p:spPr>
          <a:xfrm>
            <a:off x="4470400" y="1609090"/>
            <a:ext cx="1687195" cy="70675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rgbClr val="2C608B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供书目录和库存管理</a:t>
            </a:r>
            <a:endParaRPr lang="zh-CN" altLang="en-US" sz="2000" dirty="0">
              <a:solidFill>
                <a:srgbClr val="2C608B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16" name="文本框 15"/>
          <p:cNvSpPr txBox="1"/>
          <p:nvPr userDrawn="1">
            <p:custDataLst>
              <p:tags r:id="rId10"/>
            </p:custDataLst>
          </p:nvPr>
        </p:nvSpPr>
        <p:spPr>
          <a:xfrm>
            <a:off x="8693150" y="2771140"/>
            <a:ext cx="327088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l">
              <a:lnSpc>
                <a:spcPct val="200000"/>
              </a:lnSpc>
            </a:pP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管理用户账户，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记录客户的信息包括：网上</a:t>
            </a:r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ID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，登录密码，名称，地址，帐户余额，信用等级</a:t>
            </a: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，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17" name="文本框 16"/>
          <p:cNvSpPr txBox="1"/>
          <p:nvPr userDrawn="1">
            <p:custDataLst>
              <p:tags r:id="rId11"/>
            </p:custDataLst>
          </p:nvPr>
        </p:nvSpPr>
        <p:spPr>
          <a:xfrm>
            <a:off x="1273175" y="1363345"/>
            <a:ext cx="323532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r">
              <a:lnSpc>
                <a:spcPct val="200000"/>
              </a:lnSpc>
            </a:pP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新书入库，更新书籍信息，删除书籍，库存量更新，</a:t>
            </a:r>
            <a:r>
              <a:rPr 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库存查询</a:t>
            </a:r>
            <a:endParaRPr lang="zh-CN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18" name="文本框 17"/>
          <p:cNvSpPr txBox="1"/>
          <p:nvPr userDrawn="1">
            <p:custDataLst>
              <p:tags r:id="rId12"/>
            </p:custDataLst>
          </p:nvPr>
        </p:nvSpPr>
        <p:spPr>
          <a:xfrm>
            <a:off x="1087120" y="4210050"/>
            <a:ext cx="3235325" cy="230695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r">
              <a:lnSpc>
                <a:spcPct val="20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查询以下二类信息：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  <a:p>
            <a:pPr algn="r">
              <a:lnSpc>
                <a:spcPct val="200000"/>
              </a:lnSpc>
            </a:pPr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1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）客户相关信息，包括：客户基本信息，相关订单的发货信息等。</a:t>
            </a:r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2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）书目信息：可按照书号，书名，出版社，关键字（可指定匹配程度（可选））、作者，进行查询，并可进行模糊查询（可选）。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椭圆 1"/>
          <p:cNvSpPr/>
          <p:nvPr>
            <p:custDataLst>
              <p:tags r:id="rId13"/>
            </p:custDataLst>
          </p:nvPr>
        </p:nvSpPr>
        <p:spPr>
          <a:xfrm>
            <a:off x="3695065" y="2531110"/>
            <a:ext cx="1678940" cy="1678940"/>
          </a:xfrm>
          <a:prstGeom prst="ellipse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椭圆 3"/>
          <p:cNvSpPr/>
          <p:nvPr>
            <p:custDataLst>
              <p:tags r:id="rId14"/>
            </p:custDataLst>
          </p:nvPr>
        </p:nvSpPr>
        <p:spPr>
          <a:xfrm>
            <a:off x="7014210" y="2531110"/>
            <a:ext cx="1678940" cy="1678940"/>
          </a:xfrm>
          <a:prstGeom prst="ellipse">
            <a:avLst/>
          </a:prstGeom>
          <a:solidFill>
            <a:srgbClr val="BBD6E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文本框"/>
          <p:cNvSpPr txBox="1"/>
          <p:nvPr>
            <p:custDataLst>
              <p:tags r:id="rId15"/>
            </p:custDataLst>
          </p:nvPr>
        </p:nvSpPr>
        <p:spPr>
          <a:xfrm>
            <a:off x="6108065" y="4146550"/>
            <a:ext cx="16871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供应商管理</a:t>
            </a:r>
            <a:endParaRPr lang="zh-CN" altLang="en-US" sz="2000" dirty="0">
              <a:solidFill>
                <a:schemeClr val="bg1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6" name="文本框"/>
          <p:cNvSpPr txBox="1"/>
          <p:nvPr>
            <p:custDataLst>
              <p:tags r:id="rId16"/>
            </p:custDataLst>
          </p:nvPr>
        </p:nvSpPr>
        <p:spPr>
          <a:xfrm>
            <a:off x="3698240" y="2967990"/>
            <a:ext cx="1687195" cy="70675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chemeClr val="bg1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顾客订单管理与发货</a:t>
            </a:r>
            <a:endParaRPr lang="zh-CN" altLang="en-US" sz="2000" dirty="0">
              <a:solidFill>
                <a:schemeClr val="bg1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7" name="文本框"/>
          <p:cNvSpPr txBox="1"/>
          <p:nvPr>
            <p:custDataLst>
              <p:tags r:id="rId17"/>
            </p:custDataLst>
          </p:nvPr>
        </p:nvSpPr>
        <p:spPr>
          <a:xfrm>
            <a:off x="7014210" y="3122295"/>
            <a:ext cx="1687195" cy="3987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indent="0" algn="ctr">
              <a:buNone/>
            </a:pPr>
            <a:r>
              <a:rPr lang="zh-CN" altLang="en-US" sz="2000" dirty="0">
                <a:solidFill>
                  <a:srgbClr val="2C608B"/>
                </a:solidFill>
                <a:effectLst/>
                <a:latin typeface="思源黑体 CN Normal" panose="020B0400000000000000" charset="-122"/>
                <a:ea typeface="思源黑体 CN Normal" panose="020B0400000000000000" charset="-122"/>
              </a:rPr>
              <a:t>客户管理</a:t>
            </a:r>
            <a:endParaRPr lang="zh-CN" altLang="en-US" sz="2000" dirty="0">
              <a:solidFill>
                <a:srgbClr val="2C608B"/>
              </a:solidFill>
              <a:effectLst/>
              <a:latin typeface="思源黑体 CN Normal" panose="020B0400000000000000" charset="-122"/>
              <a:ea typeface="思源黑体 CN Normal" panose="020B0400000000000000" charset="-122"/>
            </a:endParaRPr>
          </a:p>
        </p:txBody>
      </p:sp>
      <p:sp>
        <p:nvSpPr>
          <p:cNvPr id="20" name="文本框 19"/>
          <p:cNvSpPr txBox="1"/>
          <p:nvPr userDrawn="1">
            <p:custDataLst>
              <p:tags r:id="rId18"/>
            </p:custDataLst>
          </p:nvPr>
        </p:nvSpPr>
        <p:spPr>
          <a:xfrm>
            <a:off x="7783195" y="4075430"/>
            <a:ext cx="3270885" cy="1198880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l">
              <a:lnSpc>
                <a:spcPct val="20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供应商相关信息，包括：供应商基本信息，供应商供货信息，并且不同的供应商发布自己现有书目信息。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3" name="文本框 22"/>
          <p:cNvSpPr txBox="1"/>
          <p:nvPr userDrawn="1">
            <p:custDataLst>
              <p:tags r:id="rId19"/>
            </p:custDataLst>
          </p:nvPr>
        </p:nvSpPr>
        <p:spPr>
          <a:xfrm>
            <a:off x="462915" y="2774950"/>
            <a:ext cx="3235325" cy="829945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p>
            <a:pPr algn="r">
              <a:lnSpc>
                <a:spcPct val="200000"/>
              </a:lnSpc>
            </a:pP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顾客订单包括订单号，订货日期，客户</a:t>
            </a:r>
            <a:r>
              <a:rPr lang="en-US" altLang="zh-CN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ID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，书号，订书数量等管理</a:t>
            </a:r>
            <a:r>
              <a:rPr lang="zh-CN" alt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 CN ExtraLight" panose="020B0200000000000000" charset="-122"/>
                <a:ea typeface="思源黑体 CN ExtraLight" panose="020B0200000000000000" charset="-122"/>
              </a:rPr>
              <a:t>与发货管理</a:t>
            </a:r>
            <a:endParaRPr lang="zh-CN" altLang="en-US" sz="1200" b="1" dirty="0">
              <a:solidFill>
                <a:schemeClr val="tx1">
                  <a:lumMod val="65000"/>
                  <a:lumOff val="35000"/>
                </a:schemeClr>
              </a:solidFill>
              <a:latin typeface="思源黑体 CN ExtraLight" panose="020B0200000000000000" charset="-122"/>
              <a:ea typeface="思源黑体 CN ExtraLight" panose="020B0200000000000000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150995" y="483870"/>
            <a:ext cx="63938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关于系统功能，我们将其分为六个</a:t>
            </a:r>
            <a:r>
              <a:rPr lang="zh-CN" altLang="en-US"/>
              <a:t>模块</a:t>
            </a:r>
            <a:endParaRPr lang="zh-CN" altLang="en-US"/>
          </a:p>
        </p:txBody>
      </p:sp>
    </p:spTree>
    <p:custDataLst>
      <p:tags r:id="rId20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372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系统架构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36830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System Architecture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4" name="图片 2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309870" y="1601470"/>
            <a:ext cx="6025515" cy="3519170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728980" y="1820545"/>
            <a:ext cx="4067175" cy="37344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zh-CN"/>
              <a:t>C/S</a:t>
            </a:r>
            <a:r>
              <a:rPr lang="zh-CN" altLang="en-US"/>
              <a:t>架构：书店内部使用客户端</a:t>
            </a:r>
            <a:r>
              <a:rPr lang="en-US" altLang="zh-CN"/>
              <a:t>/</a:t>
            </a:r>
            <a:r>
              <a:rPr lang="zh-CN" altLang="en-US"/>
              <a:t>服务器模式进行日常操作。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客户端：顾客通过互联网访问网页浏览书籍、下订单。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中间层：业务逻辑处理，可能包含</a:t>
            </a:r>
            <a:r>
              <a:rPr lang="en-US" altLang="zh-CN"/>
              <a:t>API</a:t>
            </a:r>
            <a:r>
              <a:rPr lang="zh-CN" altLang="en-US"/>
              <a:t>或中间件处理订单、客户信息等。</a:t>
            </a:r>
            <a:endParaRPr lang="zh-CN" altLang="en-US"/>
          </a:p>
          <a:p>
            <a:endParaRPr lang="zh-CN" altLang="en-US"/>
          </a:p>
          <a:p>
            <a:r>
              <a:rPr lang="zh-CN" altLang="en-US"/>
              <a:t>数据库层：存储所有的系统数据，保证数据一致性与安全性。</a:t>
            </a:r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5483225" y="1090930"/>
            <a:ext cx="1651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系统流程图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41554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数据库</a:t>
            </a: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设计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Database Design for Online Bookstore Management System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73455" y="1340485"/>
            <a:ext cx="9848215" cy="436626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4570095" y="972185"/>
            <a:ext cx="530415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E-R</a:t>
            </a:r>
            <a:r>
              <a:rPr lang="zh-CN" altLang="en-US"/>
              <a:t>图如下，共八个实体且各实体间的关系</a:t>
            </a:r>
            <a:r>
              <a:rPr lang="zh-CN" altLang="en-US"/>
              <a:t>如图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372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数据库设计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Database Design for Online Bookstore Management System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63575" y="2132965"/>
            <a:ext cx="9134475" cy="3810000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39775" y="1456690"/>
            <a:ext cx="802259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我们共设计了十六个表，表如图</a:t>
            </a:r>
            <a:r>
              <a:rPr lang="zh-CN" altLang="en-US"/>
              <a:t>所示</a:t>
            </a:r>
            <a:endParaRPr lang="zh-CN" altLang="en-US"/>
          </a:p>
        </p:txBody>
      </p:sp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8" name="文本框 7"/>
          <p:cNvSpPr txBox="1"/>
          <p:nvPr userDrawn="1"/>
        </p:nvSpPr>
        <p:spPr>
          <a:xfrm>
            <a:off x="1203960" y="281305"/>
            <a:ext cx="237236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indent="0" algn="dist" defTabSz="965835">
              <a:buFont typeface="Wingdings" panose="05000000000000000000" charset="0"/>
              <a:buNone/>
              <a:defRPr/>
            </a:pPr>
            <a:r>
              <a:rPr lang="zh-CN" altLang="en-US" sz="2800" kern="0" dirty="0">
                <a:solidFill>
                  <a:srgbClr val="2C608B"/>
                </a:solidFill>
                <a:latin typeface="思源黑体 CN Normal" panose="020B0400000000000000" charset="-122"/>
                <a:ea typeface="思源黑体 CN Normal" panose="020B0400000000000000" charset="-122"/>
                <a:cs typeface="方正清刻本悦宋简体" panose="02000000000000000000" charset="-122"/>
                <a:sym typeface="微软雅黑" panose="020B0503020204020204" pitchFamily="34" charset="-122"/>
              </a:rPr>
              <a:t>数据库设计</a:t>
            </a:r>
            <a:endParaRPr lang="zh-CN" altLang="en-US" sz="2800" kern="0" dirty="0">
              <a:solidFill>
                <a:srgbClr val="2C608B"/>
              </a:solidFill>
              <a:latin typeface="思源黑体 CN Normal" panose="020B0400000000000000" charset="-122"/>
              <a:ea typeface="思源黑体 CN Normal" panose="020B0400000000000000" charset="-122"/>
              <a:cs typeface="方正清刻本悦宋简体" panose="02000000000000000000" charset="-122"/>
              <a:sym typeface="微软雅黑" panose="020B0503020204020204" pitchFamily="34" charset="-122"/>
            </a:endParaRPr>
          </a:p>
        </p:txBody>
      </p:sp>
      <p:sp>
        <p:nvSpPr>
          <p:cNvPr id="46" name="文本框 1"/>
          <p:cNvSpPr txBox="1"/>
          <p:nvPr/>
        </p:nvSpPr>
        <p:spPr>
          <a:xfrm>
            <a:off x="1203960" y="695325"/>
            <a:ext cx="3001645" cy="64516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150000"/>
              </a:lnSpc>
            </a:pPr>
            <a:r>
              <a:rPr lang="en-US" altLang="zh-CN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思源黑体旧字形 Light" panose="020B0300000000000000" charset="-128"/>
                <a:ea typeface="思源黑体旧字形 Light" panose="020B0300000000000000" charset="-128"/>
                <a:sym typeface="+mn-ea"/>
              </a:rPr>
              <a:t>Database Design for Online Bookstore Management System</a:t>
            </a:r>
            <a:endParaRPr lang="en-US" altLang="zh-CN" sz="1200" dirty="0">
              <a:solidFill>
                <a:srgbClr val="2C608B"/>
              </a:solidFill>
              <a:latin typeface="思源黑体旧字形 ExtraLight" panose="020B0200000000000000" charset="-128"/>
              <a:ea typeface="思源黑体旧字形 ExtraLight" panose="020B0200000000000000" charset="-128"/>
              <a:cs typeface="+mn-lt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0" y="6250940"/>
            <a:ext cx="6108065" cy="607060"/>
          </a:xfrm>
          <a:prstGeom prst="rect">
            <a:avLst/>
          </a:prstGeom>
          <a:pattFill prst="ltHorz">
            <a:fgClr>
              <a:srgbClr val="2C608B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096000" y="6250940"/>
            <a:ext cx="6108065" cy="607060"/>
          </a:xfrm>
          <a:prstGeom prst="rect">
            <a:avLst/>
          </a:prstGeom>
          <a:solidFill>
            <a:srgbClr val="2C60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rcRect r="20802"/>
          <a:stretch>
            <a:fillRect/>
          </a:stretch>
        </p:blipFill>
        <p:spPr>
          <a:xfrm>
            <a:off x="7891780" y="201930"/>
            <a:ext cx="3986530" cy="6049010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50" y="201930"/>
            <a:ext cx="5717540" cy="604901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07720" y="1948815"/>
            <a:ext cx="411099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其中我们数据库表</a:t>
            </a:r>
            <a:r>
              <a:rPr lang="zh-CN" altLang="en-US"/>
              <a:t>设计部分代码如图</a:t>
            </a:r>
            <a:r>
              <a:rPr lang="zh-CN" altLang="en-US"/>
              <a:t>所示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/>
          <a:srcRect r="26540"/>
          <a:stretch>
            <a:fillRect/>
          </a:stretch>
        </p:blipFill>
        <p:spPr>
          <a:xfrm>
            <a:off x="96520" y="3429000"/>
            <a:ext cx="5287010" cy="2619375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1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5352415" y="300990"/>
            <a:ext cx="406400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4000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网上书店主页面</a:t>
            </a:r>
            <a:endParaRPr lang="zh-CN" altLang="en-US" sz="4000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3" name="图片 2" descr="屏幕截图 2025-01-06 21185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21815" y="1470025"/>
            <a:ext cx="8820150" cy="4610735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37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3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39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1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2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3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4.xml><?xml version="1.0" encoding="utf-8"?>
<p:tagLst xmlns:p="http://schemas.openxmlformats.org/presentationml/2006/main">
  <p:tag name="KSO_WM_DIAGRAM_VIRTUALLY_FRAME" val="{&quot;height&quot;:298,&quot;left&quot;:568.05,&quot;top&quot;:140.7,&quot;width&quot;:327.8}"/>
</p:tagLst>
</file>

<file path=ppt/tags/tag4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46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47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48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49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1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2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3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4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5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6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7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58.xml><?xml version="1.0" encoding="utf-8"?>
<p:tagLst xmlns:p="http://schemas.openxmlformats.org/presentationml/2006/main">
  <p:tag name="KSO_WM_DIAGRAM_VIRTUALLY_FRAME" val="{&quot;height&quot;:322.45,&quot;left&quot;:52.75,&quot;top&quot;:90.85,&quot;width&quot;:857.65}"/>
</p:tagLst>
</file>

<file path=ppt/tags/tag59.xml><?xml version="1.0" encoding="utf-8"?>
<p:tagLst xmlns:p="http://schemas.openxmlformats.org/presentationml/2006/main">
  <p:tag name="KSO_WM_DIAGRAM_VIRTUALLY_FRAME" val="{&quot;height&quot;:322.45,&quot;left&quot;:52.75,&quot;top&quot;:90.85,&quot;width&quot;:857.65}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DIAGRAM_VIRTUALLY_FRAME" val="{&quot;height&quot;:435.75,&quot;left&quot;:52.75,&quot;top&quot;:90.85,&quot;width&quot;:857.65}"/>
</p:tagLst>
</file>

<file path=ppt/tags/tag61.xml><?xml version="1.0" encoding="utf-8"?>
<p:tagLst xmlns:p="http://schemas.openxmlformats.org/presentationml/2006/main">
  <p:tag name="KSO_WM_DIAGRAM_VIRTUALLY_FRAME" val="{&quot;height&quot;:435.75,&quot;left&quot;:52.75,&quot;top&quot;:90.85,&quot;width&quot;:857.65}"/>
</p:tagLst>
</file>

<file path=ppt/tags/tag62.xml><?xml version="1.0" encoding="utf-8"?>
<p:tagLst xmlns:p="http://schemas.openxmlformats.org/presentationml/2006/main">
  <p:tag name="KSO_WM_DIAGRAM_VIRTUALLY_FRAME" val="{&quot;height&quot;:435.75,&quot;left&quot;:52.75,&quot;top&quot;:90.85,&quot;width&quot;:857.65}"/>
</p:tagLst>
</file>

<file path=ppt/tags/tag63.xml><?xml version="1.0" encoding="utf-8"?>
<p:tagLst xmlns:p="http://schemas.openxmlformats.org/presentationml/2006/main">
  <p:tag name="KSO_WM_DIAGRAM_VIRTUALLY_FRAME" val="{&quot;height&quot;:435.75,&quot;left&quot;:52.75,&quot;top&quot;:90.85,&quot;width&quot;:857.65}"/>
</p:tagLst>
</file>

<file path=ppt/tags/tag64.xml><?xml version="1.0" encoding="utf-8"?>
<p:tagLst xmlns:p="http://schemas.openxmlformats.org/presentationml/2006/main">
  <p:tag name="KSO_WM_DIAGRAM_VIRTUALLY_FRAME" val="{&quot;height&quot;:435.75,&quot;left&quot;:52.75,&quot;top&quot;:90.85,&quot;width&quot;:889.3}"/>
</p:tagLst>
</file>

<file path=ppt/tags/tag65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6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7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8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69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1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2.xml><?xml version="1.0" encoding="utf-8"?>
<p:tagLst xmlns:p="http://schemas.openxmlformats.org/presentationml/2006/main">
  <p:tag name="KSO_WM_BEAUTIFY_FLAG" val="#wm#"/>
  <p:tag name="KSO_WM_TEMPLATE_CATEGORY" val="custom"/>
  <p:tag name="KSO_WM_TEMPLATE_INDEX" val="20205081"/>
</p:tagLst>
</file>

<file path=ppt/tags/tag73.xml><?xml version="1.0" encoding="utf-8"?>
<p:tagLst xmlns:p="http://schemas.openxmlformats.org/presentationml/2006/main">
  <p:tag name="KSO_WM_SLIDE_ID" val="custom20205081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081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4.xml><?xml version="1.0" encoding="utf-8"?>
<p:tagLst xmlns:p="http://schemas.openxmlformats.org/presentationml/2006/main">
  <p:tag name="COMMONDATA" val="eyJoZGlkIjoiMWFiNWU5MDZkOTdhOTkwZmU2NDUwMzRjY2M4ZTJjMzQifQ==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1201</Words>
  <Application>WPS 演示</Application>
  <PresentationFormat>宽屏</PresentationFormat>
  <Paragraphs>117</Paragraphs>
  <Slides>12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6" baseType="lpstr">
      <vt:lpstr>Arial</vt:lpstr>
      <vt:lpstr>宋体</vt:lpstr>
      <vt:lpstr>Wingdings</vt:lpstr>
      <vt:lpstr>微软雅黑</vt:lpstr>
      <vt:lpstr>Wingdings</vt:lpstr>
      <vt:lpstr>思源黑体 CN Normal</vt:lpstr>
      <vt:lpstr>思源黑体旧字形 Light</vt:lpstr>
      <vt:lpstr>黑体</vt:lpstr>
      <vt:lpstr>方正清刻本悦宋简体</vt:lpstr>
      <vt:lpstr>思源黑体旧字形 ExtraLight</vt:lpstr>
      <vt:lpstr>思源黑体 CN ExtraLight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嘎嘎</cp:lastModifiedBy>
  <cp:revision>193</cp:revision>
  <dcterms:created xsi:type="dcterms:W3CDTF">2019-06-19T02:08:00Z</dcterms:created>
  <dcterms:modified xsi:type="dcterms:W3CDTF">2025-01-06T13:22:24Z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2052-12.1.0.19770</vt:lpwstr>
  </property>
  <property fmtid="{D5CDD505-2E9C-101B-9397-08002B2CF9AE}" pid="3" name="ICV">
    <vt:lpwstr>B71CFBBD0A824F6C80CF5CBEBBF774E8_12</vt:lpwstr>
  </property>
  <property fmtid="{D5CDD505-2E9C-101B-9397-08002B2CF9AE}" pid="4" name="KSOTemplateUUID">
    <vt:lpwstr>v1.0_mb_ppjPqx0qmssBDKIU5bG/jA==</vt:lpwstr>
  </property>
</Properties>
</file>